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AAF3E1C4-3A8E-914B-B975-254CCE5E8E67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6"/>
            <p14:sldId id="264"/>
            <p14:sldId id="265"/>
            <p14:sldId id="267"/>
          </p14:sldIdLst>
        </p14:section>
        <p14:section name="Sección sin título" id="{B7452E3C-D3FC-E343-BE12-51962877F1C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7E3D2">
              <a:alpha val="5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DF6DA"/>
              </a:solidFill>
              <a:prstDash val="solid"/>
              <a:miter lim="400000"/>
            </a:ln>
          </a:right>
          <a:top>
            <a:ln w="12700" cap="flat">
              <a:solidFill>
                <a:srgbClr val="FDF6DA"/>
              </a:solidFill>
              <a:prstDash val="solid"/>
              <a:miter lim="400000"/>
            </a:ln>
          </a:top>
          <a:bottom>
            <a:ln w="12700" cap="flat">
              <a:solidFill>
                <a:srgbClr val="FDF6DA"/>
              </a:solidFill>
              <a:prstDash val="solid"/>
              <a:miter lim="400000"/>
            </a:ln>
          </a:bottom>
          <a:insideH>
            <a:ln w="12700" cap="flat">
              <a:solidFill>
                <a:srgbClr val="FDF6D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C69B"/>
          </a:solidFill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DF6DA"/>
              </a:solidFill>
              <a:prstDash val="solid"/>
              <a:miter lim="400000"/>
            </a:ln>
          </a:bottom>
          <a:insideH>
            <a:ln w="12700" cap="flat">
              <a:solidFill>
                <a:srgbClr val="FDF6D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C9D69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BDBBB3"/>
              </a:solidFill>
              <a:prstDash val="solid"/>
              <a:miter lim="400000"/>
            </a:ln>
          </a:left>
          <a:right>
            <a:ln w="12700" cap="flat">
              <a:solidFill>
                <a:srgbClr val="BDBBB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DBBB3"/>
              </a:solidFill>
              <a:prstDash val="solid"/>
              <a:miter lim="400000"/>
            </a:ln>
          </a:insideV>
        </a:tcBdr>
        <a:fill>
          <a:solidFill>
            <a:srgbClr val="E7E3D2"/>
          </a:solidFill>
        </a:fill>
      </a:tcStyle>
    </a:wholeTbl>
    <a:band2H>
      <a:tcTxStyle/>
      <a:tcStyle>
        <a:tcBdr/>
        <a:fill>
          <a:solidFill>
            <a:srgbClr val="F6F2E5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solidFill>
            <a:srgbClr val="D3CDB7"/>
          </a:solidFill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8E755A"/>
              </a:solidFill>
              <a:prstDash val="solid"/>
              <a:miter lim="400000"/>
            </a:ln>
          </a:left>
          <a:right>
            <a:ln w="12700" cap="flat">
              <a:solidFill>
                <a:srgbClr val="8E755A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8E755A"/>
              </a:solidFill>
              <a:prstDash val="solid"/>
              <a:miter lim="400000"/>
            </a:ln>
          </a:insideH>
          <a:insideV>
            <a:ln w="12700" cap="flat">
              <a:solidFill>
                <a:srgbClr val="8E755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aj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BDBBB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3DA"/>
          </a:solidFill>
        </a:fill>
      </a:tcStyle>
    </a:wholeTbl>
    <a:band2H>
      <a:tcTxStyle/>
      <a:tcStyle>
        <a:tcBdr/>
        <a:fill>
          <a:solidFill>
            <a:srgbClr val="F9F5E8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5D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4D61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65747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FECE2"/>
          </a:solidFill>
        </a:fill>
      </a:tcStyle>
    </a:wholeTbl>
    <a:band2H>
      <a:tcTxStyle/>
      <a:tcStyle>
        <a:tcBdr/>
        <a:fill>
          <a:solidFill>
            <a:srgbClr val="FFFBF1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A29A85"/>
              </a:solidFill>
              <a:prstDash val="solid"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4D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29A85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A29A85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E9E7DC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5BEAA"/>
          </a:solidFill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2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28C7D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BD2B2"/>
              </a:solidFill>
              <a:prstDash val="solid"/>
              <a:miter lim="400000"/>
            </a:ln>
          </a:top>
          <a:bottom>
            <a:ln w="12700" cap="flat">
              <a:solidFill>
                <a:srgbClr val="DBD2B2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DF9ED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25400" cap="flat">
              <a:solidFill>
                <a:srgbClr val="C6BB94"/>
              </a:solidFill>
              <a:prstDash val="solid"/>
              <a:miter lim="400000"/>
            </a:ln>
          </a:left>
          <a:right>
            <a:ln w="25400" cap="flat">
              <a:solidFill>
                <a:srgbClr val="C6BB94"/>
              </a:solidFill>
              <a:prstDash val="solid"/>
              <a:miter lim="400000"/>
            </a:ln>
          </a:right>
          <a:top>
            <a:ln w="12700" cap="flat">
              <a:solidFill>
                <a:srgbClr val="DBD2B2"/>
              </a:solidFill>
              <a:prstDash val="solid"/>
              <a:miter lim="400000"/>
            </a:ln>
          </a:top>
          <a:bottom>
            <a:ln w="12700" cap="flat">
              <a:solidFill>
                <a:srgbClr val="DBD2B2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solidFill>
                <a:srgbClr val="DBD2B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6BB94"/>
              </a:solidFill>
              <a:prstDash val="solid"/>
              <a:miter lim="400000"/>
            </a:ln>
          </a:top>
          <a:bottom>
            <a:ln w="25400" cap="flat">
              <a:solidFill>
                <a:srgbClr val="C6BB94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6BB94"/>
              </a:solidFill>
              <a:prstDash val="solid"/>
              <a:miter lim="400000"/>
            </a:ln>
          </a:top>
          <a:bottom>
            <a:ln w="25400" cap="flat">
              <a:solidFill>
                <a:srgbClr val="C6BB94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705" autoAdjust="0"/>
  </p:normalViewPr>
  <p:slideViewPr>
    <p:cSldViewPr snapToGrid="0" snapToObjects="1">
      <p:cViewPr>
        <p:scale>
          <a:sx n="75" d="100"/>
          <a:sy n="75" d="100"/>
        </p:scale>
        <p:origin x="-104" y="-7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76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9" name="Shape 12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606208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508000" y="51816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sz="quarter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xfrm>
            <a:off x="12154001" y="8763000"/>
            <a:ext cx="342901" cy="368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pic" idx="13"/>
          </p:nvPr>
        </p:nvSpPr>
        <p:spPr>
          <a:xfrm>
            <a:off x="622300" y="1181100"/>
            <a:ext cx="11760200" cy="5676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508000" y="7099300"/>
            <a:ext cx="11988800" cy="1117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508000" y="8267700"/>
            <a:ext cx="11988800" cy="8382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508000" y="3860800"/>
            <a:ext cx="11988800" cy="203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508000" y="25781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2" name="Shape 52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3" name="Shape 53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508000" y="25781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3" name="Shape 63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4" name="Shape 64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508000" y="3035300"/>
            <a:ext cx="11988800" cy="57277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hape 6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508000" y="25781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6" name="Shape 76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7" name="Shape 77"/>
          <p:cNvSpPr>
            <a:spLocks noGrp="1"/>
          </p:cNvSpPr>
          <p:nvPr>
            <p:ph type="pic" sz="half" idx="13"/>
          </p:nvPr>
        </p:nvSpPr>
        <p:spPr>
          <a:xfrm>
            <a:off x="620619" y="2994799"/>
            <a:ext cx="5524501" cy="5524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9" name="Shape 79"/>
          <p:cNvSpPr>
            <a:spLocks noGrp="1"/>
          </p:cNvSpPr>
          <p:nvPr>
            <p:ph type="body" sz="half" idx="1"/>
          </p:nvPr>
        </p:nvSpPr>
        <p:spPr>
          <a:xfrm>
            <a:off x="6781800" y="2971800"/>
            <a:ext cx="5727700" cy="5524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1pPr>
            <a:lvl2pPr marL="7366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2pPr>
            <a:lvl3pPr marL="11049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3pPr>
            <a:lvl4pPr marL="14732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4pPr>
            <a:lvl5pPr marL="18415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" name="Shape 8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pic" sz="quarter" idx="13"/>
          </p:nvPr>
        </p:nvSpPr>
        <p:spPr>
          <a:xfrm>
            <a:off x="6654800" y="977900"/>
            <a:ext cx="5727700" cy="3606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pic" sz="quarter" idx="14"/>
          </p:nvPr>
        </p:nvSpPr>
        <p:spPr>
          <a:xfrm>
            <a:off x="6654800" y="5003800"/>
            <a:ext cx="5727700" cy="3644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pic" sz="half" idx="15"/>
          </p:nvPr>
        </p:nvSpPr>
        <p:spPr>
          <a:xfrm>
            <a:off x="620619" y="975499"/>
            <a:ext cx="5575301" cy="76708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/>
          </p:cNvSpPr>
          <p:nvPr>
            <p:ph type="body" sz="quarter" idx="13"/>
          </p:nvPr>
        </p:nvSpPr>
        <p:spPr>
          <a:xfrm>
            <a:off x="508000" y="5918200"/>
            <a:ext cx="11988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40000"/>
              </a:lnSpc>
              <a:spcBef>
                <a:spcPts val="0"/>
              </a:spcBef>
              <a:buSzTx/>
              <a:buNone/>
              <a:defRPr sz="3000" i="1">
                <a:solidFill>
                  <a:srgbClr val="9D9D9D"/>
                </a:solidFill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106" name="Shape 106"/>
          <p:cNvSpPr>
            <a:spLocks noGrp="1"/>
          </p:cNvSpPr>
          <p:nvPr>
            <p:ph type="body" sz="quarter" idx="14"/>
          </p:nvPr>
        </p:nvSpPr>
        <p:spPr>
          <a:xfrm>
            <a:off x="1270000" y="4298950"/>
            <a:ext cx="10464800" cy="622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SzTx/>
              <a:buNone/>
              <a:defRPr sz="3600"/>
            </a:lvl1pPr>
          </a:lstStyle>
          <a:p>
            <a:r>
              <a:t>“Type a quote here.” </a:t>
            </a:r>
          </a:p>
        </p:txBody>
      </p:sp>
      <p:sp>
        <p:nvSpPr>
          <p:cNvPr id="107" name="Shape 1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508000" y="977900"/>
            <a:ext cx="11988800" cy="77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2"/>
              </a:buBlip>
            </a:lvl1pPr>
            <a:lvl2pPr>
              <a:buBlip>
                <a:blip r:embed="rId12"/>
              </a:buBlip>
            </a:lvl2pPr>
            <a:lvl3pPr>
              <a:buBlip>
                <a:blip r:embed="rId12"/>
              </a:buBlip>
            </a:lvl3pPr>
            <a:lvl4pPr>
              <a:buBlip>
                <a:blip r:embed="rId12"/>
              </a:buBlip>
            </a:lvl4pPr>
            <a:lvl5pPr>
              <a:buBlip>
                <a:blip r:embed="rId1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508000" y="596900"/>
            <a:ext cx="11988800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12166701" y="8763000"/>
            <a:ext cx="342901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60" r:id="rId10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xStyles>
    <p:titleStyle>
      <a:lvl1pPr marL="0" marR="0" indent="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1pPr>
      <a:lvl2pPr marL="0" marR="0" indent="2286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2pPr>
      <a:lvl3pPr marL="0" marR="0" indent="4572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3pPr>
      <a:lvl4pPr marL="0" marR="0" indent="6858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4pPr>
      <a:lvl5pPr marL="0" marR="0" indent="9144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5pPr>
      <a:lvl6pPr marL="0" marR="0" indent="11430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6pPr>
      <a:lvl7pPr marL="0" marR="0" indent="13716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7pPr>
      <a:lvl8pPr marL="0" marR="0" indent="16002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8pPr>
      <a:lvl9pPr marL="0" marR="0" indent="18288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9pPr>
    </p:titleStyle>
    <p:bodyStyle>
      <a:lvl1pPr marL="4191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2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1pPr>
      <a:lvl2pPr marL="8382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2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2pPr>
      <a:lvl3pPr marL="12573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2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3pPr>
      <a:lvl4pPr marL="16764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2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4pPr>
      <a:lvl5pPr marL="20955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2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5pPr>
      <a:lvl6pPr marL="25146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2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6pPr>
      <a:lvl7pPr marL="29337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2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7pPr>
      <a:lvl8pPr marL="33528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2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8pPr>
      <a:lvl9pPr marL="37719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2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Jason de Caires Taylor. underwater sculpture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03322" y="1395214"/>
            <a:ext cx="6367017" cy="4869689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Shape 132"/>
          <p:cNvSpPr>
            <a:spLocks noGrp="1"/>
          </p:cNvSpPr>
          <p:nvPr>
            <p:ph type="subTitle" sz="quarter" idx="1"/>
          </p:nvPr>
        </p:nvSpPr>
        <p:spPr>
          <a:xfrm>
            <a:off x="117871" y="5981700"/>
            <a:ext cx="12467829" cy="1906241"/>
          </a:xfrm>
          <a:prstGeom prst="rect">
            <a:avLst/>
          </a:prstGeom>
          <a:solidFill>
            <a:schemeClr val="accent6">
              <a:hueOff val="1087097"/>
              <a:satOff val="9152"/>
              <a:lumOff val="-25629"/>
            </a:schemeClr>
          </a:solidFill>
          <a:effectLst>
            <a:outerShdw blurRad="50800" dist="25400" dir="5400000" rotWithShape="0">
              <a:srgbClr val="000000">
                <a:alpha val="60000"/>
              </a:srgbClr>
            </a:outerShdw>
          </a:effectLst>
        </p:spPr>
        <p:txBody>
          <a:bodyPr/>
          <a:lstStyle/>
          <a:p>
            <a:pPr algn="ctr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/>
              <a:t>Corruption in Spain. Citizen engagement.</a:t>
            </a:r>
          </a:p>
          <a:p>
            <a:pPr algn="ctr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  <a:p>
            <a:pPr algn="ctr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/>
              <a:t>MAR INTROINI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Marcador de posición de imagen 133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488950" y="2971800"/>
            <a:ext cx="5778500" cy="5854700"/>
          </a:xfrm>
          <a:prstGeom prst="rect">
            <a:avLst/>
          </a:prstGeom>
        </p:spPr>
      </p:pic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xfrm>
            <a:off x="342900" y="685802"/>
            <a:ext cx="11988800" cy="1905001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 algn="ctr">
              <a:lnSpc>
                <a:spcPct val="100000"/>
              </a:lnSpc>
              <a:defRPr sz="5900" cap="none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dirty="0"/>
              <a:t>CORRUPTION IN SPAIN</a:t>
            </a:r>
          </a:p>
        </p:txBody>
      </p:sp>
      <p:sp>
        <p:nvSpPr>
          <p:cNvPr id="136" name="Shape 136"/>
          <p:cNvSpPr>
            <a:spLocks noGrp="1"/>
          </p:cNvSpPr>
          <p:nvPr>
            <p:ph type="body" sz="half" idx="1"/>
          </p:nvPr>
        </p:nvSpPr>
        <p:spPr>
          <a:xfrm>
            <a:off x="6515100" y="2762254"/>
            <a:ext cx="5727700" cy="55245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  <a:defRPr>
                <a:solidFill>
                  <a:srgbClr val="B54244"/>
                </a:solidFill>
              </a:defRPr>
            </a:pPr>
            <a:r>
              <a:rPr dirty="0"/>
              <a:t>More than 1700 open corruption cases.</a:t>
            </a:r>
          </a:p>
          <a:p>
            <a:pPr>
              <a:buBlip>
                <a:blip r:embed="rId3"/>
              </a:buBlip>
              <a:defRPr>
                <a:solidFill>
                  <a:srgbClr val="B54244"/>
                </a:solidFill>
              </a:defRPr>
            </a:pPr>
            <a:r>
              <a:rPr dirty="0"/>
              <a:t>More than </a:t>
            </a:r>
            <a:r>
              <a:rPr dirty="0" smtClean="0"/>
              <a:t>1900</a:t>
            </a:r>
            <a:r>
              <a:rPr lang="es-ES_tradnl" dirty="0" smtClean="0"/>
              <a:t> </a:t>
            </a:r>
            <a:r>
              <a:rPr lang="es-ES_tradnl" dirty="0" err="1" smtClean="0"/>
              <a:t>people</a:t>
            </a:r>
            <a:r>
              <a:rPr dirty="0" smtClean="0"/>
              <a:t> </a:t>
            </a:r>
            <a:r>
              <a:rPr lang="es-ES_tradnl" dirty="0" err="1" smtClean="0"/>
              <a:t>charged</a:t>
            </a:r>
            <a:endParaRPr dirty="0"/>
          </a:p>
          <a:p>
            <a:pPr>
              <a:buBlip>
                <a:blip r:embed="rId3"/>
              </a:buBlip>
              <a:defRPr>
                <a:solidFill>
                  <a:srgbClr val="B54244"/>
                </a:solidFill>
              </a:defRPr>
            </a:pPr>
            <a:r>
              <a:rPr dirty="0"/>
              <a:t>Corruption and financial crisis: they feed each other</a:t>
            </a:r>
          </a:p>
          <a:p>
            <a:pPr>
              <a:buBlip>
                <a:blip r:embed="rId3"/>
              </a:buBlip>
              <a:defRPr>
                <a:solidFill>
                  <a:srgbClr val="B54244"/>
                </a:solidFill>
              </a:defRPr>
            </a:pPr>
            <a:r>
              <a:rPr dirty="0"/>
              <a:t>Index of corruption perception 58/100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Marcador de posición de imagen 137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493619" y="2905899"/>
            <a:ext cx="5778501" cy="5854701"/>
          </a:xfrm>
          <a:prstGeom prst="rect">
            <a:avLst/>
          </a:prstGeom>
        </p:spPr>
      </p:pic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6">
              <a:hueOff val="1087097"/>
              <a:satOff val="9152"/>
              <a:lumOff val="-25629"/>
            </a:schemeClr>
          </a:solidFill>
        </p:spPr>
        <p:txBody>
          <a:bodyPr/>
          <a:lstStyle>
            <a:lvl1pPr>
              <a:defRPr>
                <a:solidFill>
                  <a:srgbClr val="E4DB81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the wall</a:t>
            </a:r>
          </a:p>
        </p:txBody>
      </p:sp>
      <p:sp>
        <p:nvSpPr>
          <p:cNvPr id="140" name="Shape 140"/>
          <p:cNvSpPr>
            <a:spLocks noGrp="1"/>
          </p:cNvSpPr>
          <p:nvPr>
            <p:ph type="body" sz="half" idx="1"/>
          </p:nvPr>
        </p:nvSpPr>
        <p:spPr>
          <a:xfrm>
            <a:off x="6388100" y="2844800"/>
            <a:ext cx="5727700" cy="5524500"/>
          </a:xfrm>
          <a:prstGeom prst="rect">
            <a:avLst/>
          </a:prstGeom>
        </p:spPr>
        <p:txBody>
          <a:bodyPr/>
          <a:lstStyle/>
          <a:p>
            <a:pPr marL="316738" indent="-316738" defTabSz="502412">
              <a:spcBef>
                <a:spcPts val="2700"/>
              </a:spcBef>
              <a:buBlip>
                <a:blip r:embed="rId3"/>
              </a:buBlip>
              <a:defRPr sz="2580">
                <a:solidFill>
                  <a:srgbClr val="FBFDAD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dirty="0"/>
              <a:t>cultural aspects: feeling </a:t>
            </a:r>
            <a:r>
              <a:rPr lang="es-ES_tradnl" dirty="0" err="1" smtClean="0"/>
              <a:t>from</a:t>
            </a:r>
            <a:r>
              <a:rPr dirty="0" smtClean="0"/>
              <a:t> </a:t>
            </a:r>
            <a:r>
              <a:rPr dirty="0"/>
              <a:t>the citizenship that the public system is not part of them</a:t>
            </a:r>
          </a:p>
          <a:p>
            <a:pPr marL="316738" indent="-316738" defTabSz="502412">
              <a:spcBef>
                <a:spcPts val="2700"/>
              </a:spcBef>
              <a:buBlip>
                <a:blip r:embed="rId3"/>
              </a:buBlip>
              <a:defRPr sz="2580">
                <a:solidFill>
                  <a:srgbClr val="FBFDAD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dirty="0"/>
              <a:t>citizens not as a owner of the process but just clients</a:t>
            </a:r>
          </a:p>
          <a:p>
            <a:pPr marL="316738" indent="-316738" defTabSz="502412">
              <a:spcBef>
                <a:spcPts val="2700"/>
              </a:spcBef>
              <a:buBlip>
                <a:blip r:embed="rId3"/>
              </a:buBlip>
              <a:defRPr sz="2580">
                <a:solidFill>
                  <a:srgbClr val="FBFDAD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dirty="0"/>
              <a:t>no proper mechanisms for feedback or if there are ineffective and with no much impact.</a:t>
            </a:r>
          </a:p>
          <a:p>
            <a:pPr marL="316738" indent="-316738" defTabSz="502412">
              <a:spcBef>
                <a:spcPts val="2700"/>
              </a:spcBef>
              <a:buBlip>
                <a:blip r:embed="rId3"/>
              </a:buBlip>
              <a:defRPr sz="2580">
                <a:solidFill>
                  <a:srgbClr val="FBFDAD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dirty="0"/>
              <a:t>limited information to reassure the idea of “superpower” </a:t>
            </a:r>
            <a:r>
              <a:rPr dirty="0" smtClean="0"/>
              <a:t> </a:t>
            </a:r>
            <a:r>
              <a:rPr dirty="0"/>
              <a:t>public institutions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title"/>
          </p:nvPr>
        </p:nvSpPr>
        <p:spPr>
          <a:xfrm>
            <a:off x="0" y="0"/>
            <a:ext cx="12951718" cy="2120900"/>
          </a:xfrm>
          <a:prstGeom prst="rect">
            <a:avLst/>
          </a:prstGeom>
          <a:blipFill>
            <a:blip r:embed="rId2"/>
          </a:blipFill>
          <a:effectLst>
            <a:outerShdw blurRad="50800" dist="25400" dir="5400000" rotWithShape="0">
              <a:srgbClr val="000000">
                <a:alpha val="60000"/>
              </a:srgbClr>
            </a:outerShdw>
          </a:effectLst>
        </p:spPr>
        <p:txBody>
          <a:bodyPr/>
          <a:lstStyle>
            <a:lvl1pPr algn="ctr">
              <a:lnSpc>
                <a:spcPct val="100000"/>
              </a:lnSpc>
              <a:defRPr sz="7600" cap="none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dirty="0"/>
              <a:t>WHO</a:t>
            </a:r>
          </a:p>
        </p:txBody>
      </p:sp>
      <p:sp>
        <p:nvSpPr>
          <p:cNvPr id="143" name="Shape 143"/>
          <p:cNvSpPr>
            <a:spLocks noGrp="1"/>
          </p:cNvSpPr>
          <p:nvPr>
            <p:ph type="body" idx="1"/>
          </p:nvPr>
        </p:nvSpPr>
        <p:spPr>
          <a:xfrm>
            <a:off x="25399" y="2298700"/>
            <a:ext cx="12954001" cy="5727700"/>
          </a:xfrm>
          <a:prstGeom prst="rect">
            <a:avLst/>
          </a:prstGeom>
          <a:solidFill>
            <a:schemeClr val="accent6">
              <a:hueOff val="1087097"/>
              <a:satOff val="9152"/>
              <a:lumOff val="-25629"/>
            </a:schemeClr>
          </a:solidFill>
        </p:spPr>
        <p:txBody>
          <a:bodyPr>
            <a:normAutofit fontScale="92500"/>
          </a:bodyPr>
          <a:lstStyle/>
          <a:p>
            <a:pPr>
              <a:buBlip>
                <a:blip r:embed="rId3"/>
              </a:buBlip>
              <a:defRPr>
                <a:solidFill>
                  <a:srgbClr val="FFF68A"/>
                </a:solidFill>
              </a:defRPr>
            </a:pPr>
            <a:r>
              <a:rPr dirty="0"/>
              <a:t>Led by a </a:t>
            </a:r>
            <a:r>
              <a:rPr lang="es-ES_tradnl" dirty="0" err="1" smtClean="0"/>
              <a:t>platform</a:t>
            </a:r>
            <a:r>
              <a:rPr lang="es-ES_tradnl" dirty="0" smtClean="0"/>
              <a:t> </a:t>
            </a:r>
            <a:r>
              <a:rPr lang="es-ES_tradnl" dirty="0" err="1" smtClean="0"/>
              <a:t>constituted</a:t>
            </a:r>
            <a:r>
              <a:rPr lang="es-ES_tradnl" dirty="0" smtClean="0"/>
              <a:t> </a:t>
            </a:r>
            <a:r>
              <a:rPr lang="es-ES_tradnl" dirty="0" err="1" smtClean="0"/>
              <a:t>by</a:t>
            </a:r>
            <a:r>
              <a:rPr lang="es-ES_tradnl" dirty="0" smtClean="0"/>
              <a:t> a </a:t>
            </a:r>
            <a:r>
              <a:rPr dirty="0" smtClean="0"/>
              <a:t>coalition </a:t>
            </a:r>
            <a:r>
              <a:rPr dirty="0"/>
              <a:t>of organisations from civil society</a:t>
            </a:r>
            <a:r>
              <a:rPr dirty="0" smtClean="0"/>
              <a:t>.</a:t>
            </a:r>
            <a:endParaRPr lang="es-ES_tradnl" dirty="0" smtClean="0"/>
          </a:p>
          <a:p>
            <a:pPr>
              <a:buBlip>
                <a:blip r:embed="rId3"/>
              </a:buBlip>
              <a:defRPr>
                <a:solidFill>
                  <a:srgbClr val="FFF68A"/>
                </a:solidFill>
              </a:defRPr>
            </a:pPr>
            <a:r>
              <a:rPr lang="es-ES_tradnl" dirty="0" err="1" smtClean="0"/>
              <a:t>Citizens</a:t>
            </a:r>
            <a:r>
              <a:rPr lang="es-ES_tradnl" dirty="0" smtClean="0"/>
              <a:t> are </a:t>
            </a:r>
            <a:r>
              <a:rPr lang="es-ES_tradnl" dirty="0" err="1" smtClean="0"/>
              <a:t>main</a:t>
            </a:r>
            <a:r>
              <a:rPr lang="es-ES_tradnl" dirty="0" smtClean="0"/>
              <a:t> </a:t>
            </a:r>
            <a:r>
              <a:rPr lang="es-ES_tradnl" dirty="0" err="1" smtClean="0"/>
              <a:t>actors</a:t>
            </a:r>
            <a:r>
              <a:rPr lang="es-ES_tradnl" dirty="0" smtClean="0"/>
              <a:t> </a:t>
            </a:r>
            <a:r>
              <a:rPr lang="es-ES_tradnl" dirty="0" err="1" smtClean="0"/>
              <a:t>but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personal link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public</a:t>
            </a:r>
            <a:r>
              <a:rPr lang="es-ES_tradnl" dirty="0" smtClean="0"/>
              <a:t> </a:t>
            </a:r>
            <a:r>
              <a:rPr lang="es-ES_tradnl" dirty="0" err="1" smtClean="0"/>
              <a:t>institutions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done </a:t>
            </a:r>
            <a:r>
              <a:rPr lang="es-ES_tradnl" dirty="0" err="1" smtClean="0"/>
              <a:t>by</a:t>
            </a:r>
            <a:r>
              <a:rPr lang="es-ES_tradnl" dirty="0" smtClean="0"/>
              <a:t> </a:t>
            </a:r>
            <a:r>
              <a:rPr lang="es-ES_tradnl" dirty="0" err="1" smtClean="0"/>
              <a:t>representatives</a:t>
            </a:r>
            <a:r>
              <a:rPr lang="es-ES_tradnl" dirty="0" smtClean="0"/>
              <a:t> of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organization</a:t>
            </a:r>
            <a:r>
              <a:rPr lang="es-ES_tradnl" dirty="0" smtClean="0"/>
              <a:t> </a:t>
            </a:r>
            <a:r>
              <a:rPr lang="es-ES_tradnl" dirty="0" err="1" smtClean="0"/>
              <a:t>participant</a:t>
            </a:r>
            <a:r>
              <a:rPr lang="es-ES_tradnl" dirty="0" smtClean="0"/>
              <a:t> in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platform</a:t>
            </a:r>
            <a:r>
              <a:rPr lang="es-ES_tradnl" dirty="0" smtClean="0"/>
              <a:t>.</a:t>
            </a:r>
            <a:endParaRPr dirty="0"/>
          </a:p>
          <a:p>
            <a:pPr>
              <a:buBlip>
                <a:blip r:embed="rId3"/>
              </a:buBlip>
              <a:defRPr>
                <a:solidFill>
                  <a:srgbClr val="FFF68A"/>
                </a:solidFill>
              </a:defRPr>
            </a:pPr>
            <a:r>
              <a:rPr dirty="0"/>
              <a:t>Reshape of official </a:t>
            </a:r>
            <a:r>
              <a:rPr dirty="0" smtClean="0"/>
              <a:t>institutions</a:t>
            </a:r>
            <a:r>
              <a:rPr lang="es-ES_tradnl" dirty="0" smtClean="0"/>
              <a:t> </a:t>
            </a:r>
            <a:r>
              <a:rPr lang="es-ES_tradnl" dirty="0" err="1" smtClean="0"/>
              <a:t>by</a:t>
            </a:r>
            <a:r>
              <a:rPr lang="es-ES_tradnl" dirty="0" smtClean="0"/>
              <a:t> </a:t>
            </a:r>
            <a:r>
              <a:rPr lang="es-ES_tradnl" dirty="0" err="1" smtClean="0"/>
              <a:t>citizen</a:t>
            </a:r>
            <a:r>
              <a:rPr lang="es-ES_tradnl" dirty="0" smtClean="0"/>
              <a:t> </a:t>
            </a:r>
            <a:r>
              <a:rPr lang="es-ES_tradnl" dirty="0" err="1" smtClean="0"/>
              <a:t>engagement</a:t>
            </a:r>
            <a:r>
              <a:rPr lang="es-ES_tradnl" dirty="0"/>
              <a:t> </a:t>
            </a:r>
            <a:r>
              <a:rPr lang="es-ES_tradnl" dirty="0" smtClean="0"/>
              <a:t>of civil </a:t>
            </a:r>
            <a:r>
              <a:rPr lang="es-ES_tradnl" dirty="0" err="1" smtClean="0"/>
              <a:t>servants</a:t>
            </a:r>
            <a:r>
              <a:rPr lang="es-ES_tradnl" dirty="0" smtClean="0"/>
              <a:t>.</a:t>
            </a:r>
            <a:r>
              <a:rPr dirty="0" smtClean="0"/>
              <a:t> </a:t>
            </a:r>
            <a:r>
              <a:rPr dirty="0"/>
              <a:t>Towards a e-governance</a:t>
            </a:r>
          </a:p>
          <a:p>
            <a:pPr>
              <a:buBlip>
                <a:blip r:embed="rId3"/>
              </a:buBlip>
              <a:defRPr>
                <a:solidFill>
                  <a:srgbClr val="FFF68A"/>
                </a:solidFill>
              </a:defRPr>
            </a:pPr>
            <a:r>
              <a:rPr lang="es-ES_tradnl" dirty="0" smtClean="0"/>
              <a:t>Active </a:t>
            </a:r>
            <a:r>
              <a:rPr lang="es-ES_tradnl" dirty="0" err="1" smtClean="0"/>
              <a:t>participation</a:t>
            </a:r>
            <a:r>
              <a:rPr dirty="0" smtClean="0"/>
              <a:t> </a:t>
            </a:r>
            <a:r>
              <a:rPr dirty="0"/>
              <a:t>from the political parties as main agents of transparent mechanisms and personal integrity of their candidates.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6">
              <a:hueOff val="1087097"/>
              <a:satOff val="9152"/>
              <a:lumOff val="-25629"/>
            </a:schemeClr>
          </a:solidFill>
        </p:spPr>
        <p:txBody>
          <a:bodyPr/>
          <a:lstStyle>
            <a:lvl1pPr algn="ctr">
              <a:lnSpc>
                <a:spcPct val="100000"/>
              </a:lnSpc>
              <a:defRPr sz="7600" cap="none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dirty="0"/>
              <a:t>HOW</a:t>
            </a:r>
          </a:p>
        </p:txBody>
      </p:sp>
      <p:sp>
        <p:nvSpPr>
          <p:cNvPr id="146" name="Shape 14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  <a:blipFill>
            <a:blip r:embed="rId2"/>
          </a:blipFill>
          <a:effectLst>
            <a:outerShdw blurRad="50800" dist="25400" dir="5400000" rotWithShape="0">
              <a:srgbClr val="000000">
                <a:alpha val="60000"/>
              </a:srgbClr>
            </a:outerShdw>
          </a:effectLst>
        </p:spPr>
        <p:txBody>
          <a:bodyPr/>
          <a:lstStyle/>
          <a:p>
            <a:pPr marL="369794" indent="-369794" algn="ctr">
              <a:spcBef>
                <a:spcPts val="0"/>
              </a:spcBef>
              <a:buClr>
                <a:srgbClr val="BEBEBE"/>
              </a:buClr>
              <a:buSzPct val="125000"/>
              <a:buChar char="•"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s-ES_tradnl" dirty="0" smtClean="0"/>
              <a:t>GENERAL WEBSITE </a:t>
            </a:r>
            <a:r>
              <a:rPr lang="es-ES_tradnl" dirty="0" err="1" smtClean="0"/>
              <a:t>leading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platform</a:t>
            </a:r>
            <a:r>
              <a:rPr lang="es-ES_tradnl" dirty="0" smtClean="0"/>
              <a:t> and </a:t>
            </a:r>
            <a:r>
              <a:rPr lang="es-ES_tradnl" dirty="0" err="1" smtClean="0"/>
              <a:t>linked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rest</a:t>
            </a:r>
            <a:r>
              <a:rPr lang="es-ES_tradnl" dirty="0" smtClean="0"/>
              <a:t> of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organization</a:t>
            </a:r>
            <a:endParaRPr dirty="0"/>
          </a:p>
          <a:p>
            <a:pPr marL="369794" indent="-369794" algn="ctr">
              <a:spcBef>
                <a:spcPts val="0"/>
              </a:spcBef>
              <a:buClr>
                <a:srgbClr val="BEBEBE"/>
              </a:buClr>
              <a:buSzPct val="125000"/>
              <a:buChar char="•"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/>
              <a:t>ONLINE </a:t>
            </a:r>
            <a:r>
              <a:rPr dirty="0" smtClean="0"/>
              <a:t>PLATFORMS</a:t>
            </a:r>
            <a:r>
              <a:rPr lang="es-ES_tradnl" dirty="0" smtClean="0"/>
              <a:t> in </a:t>
            </a:r>
            <a:r>
              <a:rPr lang="es-ES_tradnl" dirty="0" err="1" smtClean="0"/>
              <a:t>each</a:t>
            </a:r>
            <a:r>
              <a:rPr lang="es-ES_tradnl" dirty="0" smtClean="0"/>
              <a:t> </a:t>
            </a:r>
            <a:r>
              <a:rPr lang="es-ES_tradnl" dirty="0" err="1" smtClean="0"/>
              <a:t>organization</a:t>
            </a:r>
            <a:r>
              <a:rPr lang="es-ES_tradnl" dirty="0" smtClean="0"/>
              <a:t> </a:t>
            </a:r>
            <a:r>
              <a:rPr lang="es-ES_tradnl" dirty="0" err="1" smtClean="0"/>
              <a:t>participant</a:t>
            </a:r>
            <a:r>
              <a:rPr lang="es-ES_tradnl" dirty="0" smtClean="0"/>
              <a:t> </a:t>
            </a:r>
            <a:r>
              <a:rPr lang="es-ES_tradnl" dirty="0" err="1" smtClean="0"/>
              <a:t>from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civil </a:t>
            </a:r>
            <a:r>
              <a:rPr lang="es-ES_tradnl" dirty="0" err="1" smtClean="0"/>
              <a:t>society</a:t>
            </a:r>
            <a:endParaRPr dirty="0"/>
          </a:p>
          <a:p>
            <a:pPr marL="369794" indent="-369794" algn="ctr">
              <a:spcBef>
                <a:spcPts val="0"/>
              </a:spcBef>
              <a:buClr>
                <a:srgbClr val="BEBEBE"/>
              </a:buClr>
              <a:buSzPct val="125000"/>
              <a:buChar char="•"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/>
              <a:t>SOCIAL </a:t>
            </a:r>
            <a:r>
              <a:rPr dirty="0" smtClean="0"/>
              <a:t>MEDIA</a:t>
            </a:r>
            <a:r>
              <a:rPr lang="es-ES_tradnl" dirty="0" smtClean="0"/>
              <a:t> and </a:t>
            </a:r>
            <a:r>
              <a:rPr lang="es-ES_tradnl" dirty="0" err="1" smtClean="0"/>
              <a:t>intensive</a:t>
            </a:r>
            <a:r>
              <a:rPr lang="es-ES_tradnl" dirty="0" smtClean="0"/>
              <a:t> use </a:t>
            </a:r>
            <a:r>
              <a:rPr lang="es-ES_tradnl" dirty="0" err="1" smtClean="0"/>
              <a:t>that</a:t>
            </a:r>
            <a:r>
              <a:rPr lang="es-ES_tradnl" dirty="0"/>
              <a:t> </a:t>
            </a:r>
            <a:r>
              <a:rPr lang="es-ES_tradnl" dirty="0" err="1" smtClean="0"/>
              <a:t>serve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publicize</a:t>
            </a:r>
            <a:r>
              <a:rPr lang="es-ES_tradnl" dirty="0" smtClean="0"/>
              <a:t> </a:t>
            </a:r>
            <a:r>
              <a:rPr lang="es-ES_tradnl" dirty="0" err="1" smtClean="0"/>
              <a:t>failures</a:t>
            </a:r>
            <a:r>
              <a:rPr lang="es-ES_tradnl" dirty="0" smtClean="0"/>
              <a:t> of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system</a:t>
            </a:r>
            <a:r>
              <a:rPr lang="es-ES_tradnl" dirty="0" smtClean="0"/>
              <a:t>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6">
              <a:hueOff val="1087097"/>
              <a:satOff val="9152"/>
              <a:lumOff val="-25629"/>
            </a:schemeClr>
          </a:solidFill>
        </p:spPr>
        <p:txBody>
          <a:bodyPr/>
          <a:lstStyle>
            <a:lvl1pPr algn="ctr">
              <a:lnSpc>
                <a:spcPct val="100000"/>
              </a:lnSpc>
              <a:defRPr sz="7500" cap="none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dirty="0"/>
              <a:t>WHAT</a:t>
            </a:r>
          </a:p>
        </p:txBody>
      </p:sp>
      <p:sp>
        <p:nvSpPr>
          <p:cNvPr id="149" name="Shape 14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  <a:blipFill>
            <a:blip r:embed="rId2"/>
          </a:blipFill>
          <a:effectLst>
            <a:outerShdw blurRad="50800" dist="25400" dir="5400000" rotWithShape="0">
              <a:srgbClr val="000000">
                <a:alpha val="60000"/>
              </a:srgbClr>
            </a:outerShdw>
          </a:effectLst>
        </p:spPr>
        <p:txBody>
          <a:bodyPr/>
          <a:lstStyle/>
          <a:p>
            <a:pPr marL="369794" indent="-369794" algn="ctr">
              <a:spcBef>
                <a:spcPts val="0"/>
              </a:spcBef>
              <a:buClr>
                <a:srgbClr val="BEBEBE"/>
              </a:buClr>
              <a:buSzPct val="125000"/>
              <a:buChar char="•"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/>
              <a:t>Reinforce the sense of </a:t>
            </a:r>
            <a:r>
              <a:rPr dirty="0">
                <a:solidFill>
                  <a:srgbClr val="494A4A"/>
                </a:solidFill>
              </a:rPr>
              <a:t>civil duty and collectiveness</a:t>
            </a:r>
            <a:r>
              <a:rPr dirty="0"/>
              <a:t> towards a common goal of eradicating corruption</a:t>
            </a:r>
          </a:p>
          <a:p>
            <a:pPr marL="369794" indent="-369794" algn="ctr">
              <a:spcBef>
                <a:spcPts val="0"/>
              </a:spcBef>
              <a:buClr>
                <a:srgbClr val="BEBEBE"/>
              </a:buClr>
              <a:buSzPct val="125000"/>
              <a:buChar char="•"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>
                <a:solidFill>
                  <a:srgbClr val="232220"/>
                </a:solidFill>
              </a:rPr>
              <a:t>C</a:t>
            </a:r>
            <a:r>
              <a:rPr dirty="0">
                <a:solidFill>
                  <a:srgbClr val="2E2E2E"/>
                </a:solidFill>
              </a:rPr>
              <a:t>ivil servants</a:t>
            </a:r>
            <a:r>
              <a:rPr dirty="0"/>
              <a:t> engagement as another key factor to access to secretive information</a:t>
            </a:r>
          </a:p>
          <a:p>
            <a:pPr marL="369794" indent="-369794" algn="ctr">
              <a:spcBef>
                <a:spcPts val="0"/>
              </a:spcBef>
              <a:buClr>
                <a:srgbClr val="BEBEBE"/>
              </a:buClr>
              <a:buSzPct val="125000"/>
              <a:buChar char="•"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/>
              <a:t>Role of </a:t>
            </a:r>
            <a:r>
              <a:rPr dirty="0">
                <a:solidFill>
                  <a:srgbClr val="4B4C4C"/>
                </a:solidFill>
              </a:rPr>
              <a:t>political parties</a:t>
            </a:r>
            <a:r>
              <a:rPr dirty="0"/>
              <a:t> as responsible for the moral integrity of their candidates.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title"/>
          </p:nvPr>
        </p:nvSpPr>
        <p:spPr>
          <a:xfrm>
            <a:off x="508000" y="117276"/>
            <a:ext cx="12441436" cy="2384624"/>
          </a:xfrm>
          <a:prstGeom prst="rect">
            <a:avLst/>
          </a:prstGeom>
          <a:blipFill>
            <a:blip r:embed="rId2"/>
          </a:blipFill>
          <a:effectLst>
            <a:outerShdw blurRad="50800" dist="25400" dir="5400000" rotWithShape="0">
              <a:srgbClr val="000000">
                <a:alpha val="60000"/>
              </a:srgbClr>
            </a:outerShdw>
          </a:effectLst>
        </p:spPr>
        <p:txBody>
          <a:bodyPr/>
          <a:lstStyle>
            <a:lvl1pPr algn="ctr">
              <a:lnSpc>
                <a:spcPct val="100000"/>
              </a:lnSpc>
              <a:defRPr sz="7500" cap="none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dirty="0"/>
              <a:t>HOW DOES IT WORK</a:t>
            </a:r>
          </a:p>
        </p:txBody>
      </p:sp>
      <p:sp>
        <p:nvSpPr>
          <p:cNvPr id="152" name="Shape 152"/>
          <p:cNvSpPr>
            <a:spLocks noGrp="1"/>
          </p:cNvSpPr>
          <p:nvPr>
            <p:ph type="body" idx="1"/>
          </p:nvPr>
        </p:nvSpPr>
        <p:spPr>
          <a:xfrm>
            <a:off x="406400" y="2990848"/>
            <a:ext cx="11988800" cy="5727701"/>
          </a:xfrm>
          <a:prstGeom prst="rect">
            <a:avLst/>
          </a:prstGeom>
          <a:solidFill>
            <a:schemeClr val="accent6">
              <a:hueOff val="1087097"/>
              <a:satOff val="9152"/>
              <a:lumOff val="-25629"/>
            </a:schemeClr>
          </a:solidFill>
          <a:effectLst>
            <a:outerShdw blurRad="50800" dist="25400" dir="5400000" rotWithShape="0">
              <a:srgbClr val="000000">
                <a:alpha val="60000"/>
              </a:srgbClr>
            </a:outerShdw>
          </a:effectLst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  <a:p>
            <a:pPr marL="0" indent="0" algn="ctr"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/>
              <a:t>Use of IT platforms </a:t>
            </a:r>
            <a:r>
              <a:rPr lang="es-ES_tradnl" dirty="0" err="1" smtClean="0"/>
              <a:t>for</a:t>
            </a:r>
            <a:r>
              <a:rPr dirty="0" smtClean="0"/>
              <a:t> </a:t>
            </a:r>
            <a:r>
              <a:rPr dirty="0"/>
              <a:t>each organisation participant in the </a:t>
            </a:r>
            <a:r>
              <a:rPr dirty="0" smtClean="0"/>
              <a:t>project</a:t>
            </a:r>
            <a:r>
              <a:rPr lang="es-ES_tradnl" dirty="0" smtClean="0"/>
              <a:t> and </a:t>
            </a:r>
            <a:r>
              <a:rPr lang="es-ES_tradnl" dirty="0" err="1" smtClean="0"/>
              <a:t>linked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a </a:t>
            </a:r>
            <a:r>
              <a:rPr lang="es-ES_tradnl" dirty="0" err="1" smtClean="0"/>
              <a:t>main</a:t>
            </a:r>
            <a:r>
              <a:rPr lang="es-ES_tradnl" dirty="0" smtClean="0"/>
              <a:t> ANTICORRUPTION </a:t>
            </a:r>
            <a:r>
              <a:rPr lang="es-ES_tradnl" dirty="0" err="1" smtClean="0"/>
              <a:t>website</a:t>
            </a:r>
            <a:endParaRPr dirty="0"/>
          </a:p>
          <a:p>
            <a:pPr marL="0" indent="0" algn="ctr"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/>
              <a:t>Massive use of </a:t>
            </a:r>
            <a:r>
              <a:rPr lang="es-ES_tradnl" dirty="0" smtClean="0"/>
              <a:t>SOCIAL MEDIA </a:t>
            </a:r>
            <a:r>
              <a:rPr dirty="0" smtClean="0"/>
              <a:t>as </a:t>
            </a:r>
            <a:r>
              <a:rPr dirty="0"/>
              <a:t>a factor to boost </a:t>
            </a:r>
            <a:r>
              <a:rPr dirty="0" smtClean="0"/>
              <a:t>investigatio</a:t>
            </a:r>
            <a:r>
              <a:rPr lang="es-ES_tradnl" dirty="0" smtClean="0"/>
              <a:t>n and </a:t>
            </a:r>
            <a:r>
              <a:rPr lang="es-ES_tradnl" dirty="0" err="1" smtClean="0"/>
              <a:t>report</a:t>
            </a:r>
            <a:r>
              <a:rPr lang="es-ES_tradnl" dirty="0" smtClean="0"/>
              <a:t> </a:t>
            </a:r>
            <a:r>
              <a:rPr lang="es-ES_tradnl" dirty="0" err="1" smtClean="0"/>
              <a:t>irregularities</a:t>
            </a:r>
            <a:r>
              <a:rPr lang="es-ES_tradnl" dirty="0" smtClean="0"/>
              <a:t>.</a:t>
            </a:r>
            <a:endParaRPr dirty="0"/>
          </a:p>
          <a:p>
            <a:pPr marL="0" indent="0" algn="ctr"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 smtClean="0"/>
              <a:t>Periodically </a:t>
            </a:r>
            <a:r>
              <a:rPr lang="es-ES_tradnl" dirty="0" smtClean="0"/>
              <a:t>PERSONAL MEETINGS </a:t>
            </a:r>
            <a:r>
              <a:rPr dirty="0" smtClean="0"/>
              <a:t>with </a:t>
            </a:r>
            <a:r>
              <a:rPr dirty="0"/>
              <a:t>representatives of </a:t>
            </a:r>
            <a:r>
              <a:rPr lang="es-ES_tradnl" dirty="0" err="1" smtClean="0"/>
              <a:t>public</a:t>
            </a:r>
            <a:r>
              <a:rPr lang="es-ES_tradnl" dirty="0" smtClean="0"/>
              <a:t> </a:t>
            </a:r>
            <a:r>
              <a:rPr lang="es-ES_tradnl" dirty="0" err="1" smtClean="0"/>
              <a:t>institutions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organizations</a:t>
            </a:r>
            <a:r>
              <a:rPr lang="es-ES_tradnl" dirty="0" smtClean="0"/>
              <a:t> </a:t>
            </a:r>
            <a:r>
              <a:rPr lang="es-ES_tradnl" dirty="0" err="1" smtClean="0"/>
              <a:t>participants</a:t>
            </a:r>
            <a:r>
              <a:rPr lang="es-ES_tradnl" dirty="0" smtClean="0"/>
              <a:t>. (</a:t>
            </a:r>
            <a:r>
              <a:rPr lang="es-ES_tradnl" dirty="0" err="1" smtClean="0"/>
              <a:t>citizens</a:t>
            </a:r>
            <a:r>
              <a:rPr lang="es-ES_tradnl" dirty="0" smtClean="0"/>
              <a:t> active </a:t>
            </a:r>
            <a:r>
              <a:rPr lang="es-ES_tradnl" dirty="0" err="1" smtClean="0"/>
              <a:t>engagement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going</a:t>
            </a:r>
            <a:r>
              <a:rPr lang="es-ES_tradnl" dirty="0" smtClean="0"/>
              <a:t> </a:t>
            </a:r>
            <a:r>
              <a:rPr lang="es-ES_tradnl" dirty="0" err="1" smtClean="0"/>
              <a:t>through</a:t>
            </a:r>
            <a:r>
              <a:rPr lang="es-ES_tradnl" dirty="0" smtClean="0"/>
              <a:t> </a:t>
            </a:r>
            <a:r>
              <a:rPr lang="es-ES_tradnl" dirty="0" err="1" smtClean="0"/>
              <a:t>them</a:t>
            </a:r>
            <a:r>
              <a:rPr lang="es-ES_tradnl" dirty="0" smtClean="0"/>
              <a:t>)</a:t>
            </a:r>
            <a:endParaRPr dirty="0"/>
          </a:p>
          <a:p>
            <a:pPr marL="0" indent="0" algn="ctr"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s-ES_tradnl" dirty="0" smtClean="0"/>
              <a:t>POLTIICAL PARTIES as </a:t>
            </a:r>
            <a:r>
              <a:rPr dirty="0" smtClean="0"/>
              <a:t>an </a:t>
            </a:r>
            <a:r>
              <a:rPr dirty="0"/>
              <a:t>essential role in prevention. Their involvement represents a guarantee of </a:t>
            </a:r>
            <a:r>
              <a:rPr dirty="0" smtClean="0"/>
              <a:t>success</a:t>
            </a:r>
            <a:r>
              <a:rPr lang="es-ES_tradnl" dirty="0" smtClean="0"/>
              <a:t>,</a:t>
            </a:r>
            <a:r>
              <a:rPr lang="es-ES_tradnl" dirty="0" err="1" smtClean="0"/>
              <a:t>assuring</a:t>
            </a:r>
            <a:r>
              <a:rPr lang="es-ES_tradnl" dirty="0" smtClean="0"/>
              <a:t> </a:t>
            </a:r>
            <a:r>
              <a:rPr lang="es-ES_tradnl" dirty="0" err="1" smtClean="0"/>
              <a:t>candidates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ethics</a:t>
            </a:r>
            <a:r>
              <a:rPr lang="es-ES_tradnl" dirty="0" smtClean="0"/>
              <a:t>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blipFill>
            <a:blip r:embed="rId2"/>
          </a:blipFill>
          <a:effectLst>
            <a:outerShdw blurRad="50800" dist="25400" dir="5400000" rotWithShape="0">
              <a:srgbClr val="000000">
                <a:alpha val="60000"/>
              </a:srgbClr>
            </a:outerShdw>
          </a:effectLst>
        </p:spPr>
        <p:txBody>
          <a:bodyPr/>
          <a:lstStyle>
            <a:lvl1pPr algn="ctr">
              <a:lnSpc>
                <a:spcPct val="100000"/>
              </a:lnSpc>
              <a:defRPr sz="7500" cap="none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dirty="0"/>
              <a:t> </a:t>
            </a:r>
            <a:r>
              <a:rPr dirty="0" smtClean="0"/>
              <a:t>RISKS</a:t>
            </a:r>
            <a:endParaRPr dirty="0"/>
          </a:p>
        </p:txBody>
      </p:sp>
      <p:sp>
        <p:nvSpPr>
          <p:cNvPr id="155" name="Shape 155"/>
          <p:cNvSpPr>
            <a:spLocks noGrp="1"/>
          </p:cNvSpPr>
          <p:nvPr>
            <p:ph type="body" idx="1"/>
          </p:nvPr>
        </p:nvSpPr>
        <p:spPr>
          <a:xfrm>
            <a:off x="508000" y="2476499"/>
            <a:ext cx="11988800" cy="5727701"/>
          </a:xfrm>
          <a:prstGeom prst="rect">
            <a:avLst/>
          </a:prstGeom>
          <a:solidFill>
            <a:schemeClr val="accent6">
              <a:hueOff val="1087097"/>
              <a:satOff val="9152"/>
              <a:lumOff val="-25629"/>
            </a:schemeClr>
          </a:solidFill>
        </p:spPr>
        <p:txBody>
          <a:bodyPr>
            <a:normAutofit lnSpcReduction="10000"/>
          </a:bodyPr>
          <a:lstStyle/>
          <a:p>
            <a:pPr marL="205359" indent="-205359" defTabSz="286258">
              <a:spcBef>
                <a:spcPts val="2000"/>
              </a:spcBef>
              <a:defRPr sz="1666" u="sng">
                <a:solidFill>
                  <a:srgbClr val="97833F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lack of practice in being a “controller” of the State and not just a voter.</a:t>
            </a:r>
            <a:b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lack of participation due to a negative feeling that could not influence the State.</a:t>
            </a:r>
            <a:b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strong barrier of the own public structure towards citizen´s involvement </a:t>
            </a:r>
            <a:b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Supremacy of Spanish public institutions.</a:t>
            </a:r>
            <a:b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en-US" sz="28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205359" indent="-205359" defTabSz="286258">
              <a:spcBef>
                <a:spcPts val="2000"/>
              </a:spcBef>
              <a:defRPr sz="1666" u="sng">
                <a:solidFill>
                  <a:srgbClr val="97833F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Reserved information.</a:t>
            </a:r>
            <a:br>
              <a:rPr lang="en-US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en-US" sz="28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/>
      <p:bldP spid="15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s-ES" b="1" dirty="0">
                <a:solidFill>
                  <a:srgbClr val="660066"/>
                </a:solidFill>
              </a:rPr>
              <a:t>OPPORTUNITIES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The </a:t>
            </a:r>
            <a:r>
              <a:rPr lang="en-US" dirty="0" smtClean="0">
                <a:solidFill>
                  <a:srgbClr val="660066"/>
                </a:solidFill>
              </a:rPr>
              <a:t>important sensitization </a:t>
            </a:r>
            <a:r>
              <a:rPr lang="en-US" dirty="0">
                <a:solidFill>
                  <a:srgbClr val="660066"/>
                </a:solidFill>
              </a:rPr>
              <a:t>of Spanish citizens around multiple corruption </a:t>
            </a:r>
            <a:r>
              <a:rPr lang="en-US" dirty="0" smtClean="0">
                <a:solidFill>
                  <a:srgbClr val="660066"/>
                </a:solidFill>
              </a:rPr>
              <a:t>cases in this historical moment.</a:t>
            </a:r>
            <a:endParaRPr lang="en-US" dirty="0">
              <a:solidFill>
                <a:srgbClr val="660066"/>
              </a:solidFill>
            </a:endParaRPr>
          </a:p>
          <a:p>
            <a:r>
              <a:rPr lang="en-US" dirty="0">
                <a:solidFill>
                  <a:srgbClr val="660066"/>
                </a:solidFill>
              </a:rPr>
              <a:t>Financial crisis: that left the idea that public representatives are not taking the correct decisions</a:t>
            </a:r>
          </a:p>
          <a:p>
            <a:r>
              <a:rPr lang="en-US" dirty="0">
                <a:solidFill>
                  <a:srgbClr val="660066"/>
                </a:solidFill>
              </a:rPr>
              <a:t>High and sustained rate of unemployment (over 20% for more than 7 years) associated to a mistaken public strategy, also </a:t>
            </a:r>
            <a:r>
              <a:rPr lang="en-US" dirty="0" smtClean="0">
                <a:solidFill>
                  <a:srgbClr val="660066"/>
                </a:solidFill>
              </a:rPr>
              <a:t>to a corrupt management that does not invest in productivity.</a:t>
            </a:r>
            <a:endParaRPr lang="en-US" dirty="0">
              <a:solidFill>
                <a:srgbClr val="660066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539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blipFill>
            <a:blip r:embed="rId2"/>
          </a:blipFill>
          <a:effectLst>
            <a:outerShdw blurRad="50800" dist="25400" dir="5400000" rotWithShape="0">
              <a:srgbClr val="000000">
                <a:alpha val="60000"/>
              </a:srgbClr>
            </a:outerShdw>
          </a:effectLst>
        </p:spPr>
        <p:txBody>
          <a:bodyPr/>
          <a:lstStyle>
            <a:lvl1pPr algn="ctr" defTabSz="484886">
              <a:lnSpc>
                <a:spcPct val="100000"/>
              </a:lnSpc>
              <a:defRPr sz="6225" cap="none">
                <a:solidFill>
                  <a:srgbClr val="FFFFFF"/>
                </a:solidFill>
                <a:effectLst>
                  <a:outerShdw blurRad="21082" dist="10541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dirty="0"/>
              <a:t>INDICATORS </a:t>
            </a:r>
          </a:p>
        </p:txBody>
      </p:sp>
      <p:sp>
        <p:nvSpPr>
          <p:cNvPr id="158" name="Shape 158"/>
          <p:cNvSpPr/>
          <p:nvPr/>
        </p:nvSpPr>
        <p:spPr>
          <a:xfrm>
            <a:off x="338667" y="3402268"/>
            <a:ext cx="11176000" cy="453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43752" indent="-443752" algn="l">
              <a:buSzPct val="30000"/>
              <a:buBlip>
                <a:blip r:embed="rId3"/>
              </a:buBlip>
              <a:defRPr>
                <a:solidFill>
                  <a:srgbClr val="A58B13"/>
                </a:solidFill>
              </a:defRPr>
            </a:pPr>
            <a:endParaRPr dirty="0"/>
          </a:p>
          <a:p>
            <a:pPr marL="443752" indent="-443752" algn="l">
              <a:buClr>
                <a:srgbClr val="BEBEBE"/>
              </a:buClr>
              <a:buSzPct val="125000"/>
              <a:buChar char="•"/>
              <a:defRPr>
                <a:solidFill>
                  <a:srgbClr val="A58B13"/>
                </a:solidFill>
              </a:defRPr>
            </a:pPr>
            <a:r>
              <a:rPr dirty="0" smtClean="0">
                <a:solidFill>
                  <a:srgbClr val="660066"/>
                </a:solidFill>
              </a:rPr>
              <a:t>SURVEY</a:t>
            </a:r>
            <a:endParaRPr lang="es-ES_tradnl" dirty="0">
              <a:solidFill>
                <a:srgbClr val="660066"/>
              </a:solidFill>
            </a:endParaRPr>
          </a:p>
          <a:p>
            <a:pPr marL="443752" indent="-443752" algn="l">
              <a:buClr>
                <a:srgbClr val="BEBEBE"/>
              </a:buClr>
              <a:buSzPct val="125000"/>
              <a:buChar char="•"/>
              <a:defRPr>
                <a:solidFill>
                  <a:srgbClr val="A58B13"/>
                </a:solidFill>
              </a:defRPr>
            </a:pPr>
            <a:endParaRPr dirty="0">
              <a:solidFill>
                <a:srgbClr val="660066"/>
              </a:solidFill>
            </a:endParaRPr>
          </a:p>
          <a:p>
            <a:pPr marL="443752" indent="-443752" algn="l">
              <a:buClr>
                <a:srgbClr val="BEBEBE"/>
              </a:buClr>
              <a:buSzPct val="125000"/>
              <a:buChar char="•"/>
              <a:defRPr>
                <a:solidFill>
                  <a:srgbClr val="A58B13"/>
                </a:solidFill>
              </a:defRPr>
            </a:pPr>
            <a:r>
              <a:rPr dirty="0" smtClean="0">
                <a:solidFill>
                  <a:srgbClr val="660066"/>
                </a:solidFill>
              </a:rPr>
              <a:t>CONSULTATION</a:t>
            </a:r>
            <a:endParaRPr lang="es-ES_tradnl" dirty="0">
              <a:solidFill>
                <a:srgbClr val="660066"/>
              </a:solidFill>
            </a:endParaRPr>
          </a:p>
          <a:p>
            <a:pPr marL="443752" indent="-443752" algn="l">
              <a:buClr>
                <a:srgbClr val="BEBEBE"/>
              </a:buClr>
              <a:buSzPct val="125000"/>
              <a:buChar char="•"/>
              <a:defRPr>
                <a:solidFill>
                  <a:srgbClr val="A58B13"/>
                </a:solidFill>
              </a:defRPr>
            </a:pPr>
            <a:endParaRPr dirty="0">
              <a:solidFill>
                <a:srgbClr val="660066"/>
              </a:solidFill>
            </a:endParaRPr>
          </a:p>
          <a:p>
            <a:pPr marL="443752" indent="-443752" algn="l">
              <a:buClr>
                <a:srgbClr val="BEBEBE"/>
              </a:buClr>
              <a:buSzPct val="125000"/>
              <a:buChar char="•"/>
              <a:defRPr>
                <a:solidFill>
                  <a:srgbClr val="A58B13"/>
                </a:solidFill>
              </a:defRPr>
            </a:pPr>
            <a:r>
              <a:rPr dirty="0">
                <a:solidFill>
                  <a:srgbClr val="660066"/>
                </a:solidFill>
              </a:rPr>
              <a:t>POLLS</a:t>
            </a:r>
            <a:r>
              <a:rPr dirty="0" smtClean="0">
                <a:solidFill>
                  <a:srgbClr val="660066"/>
                </a:solidFill>
              </a:rPr>
              <a:t>.</a:t>
            </a:r>
            <a:endParaRPr lang="es-ES_tradnl" dirty="0" smtClean="0">
              <a:solidFill>
                <a:srgbClr val="660066"/>
              </a:solidFill>
            </a:endParaRPr>
          </a:p>
          <a:p>
            <a:pPr marL="443752" indent="-443752" algn="l">
              <a:buClr>
                <a:srgbClr val="BEBEBE"/>
              </a:buClr>
              <a:buSzPct val="125000"/>
              <a:buChar char="•"/>
              <a:defRPr>
                <a:solidFill>
                  <a:srgbClr val="A58B13"/>
                </a:solidFill>
              </a:defRPr>
            </a:pPr>
            <a:endParaRPr dirty="0">
              <a:solidFill>
                <a:srgbClr val="660066"/>
              </a:solidFill>
            </a:endParaRPr>
          </a:p>
          <a:p>
            <a:pPr marL="443752" indent="-443752" algn="l">
              <a:buClr>
                <a:srgbClr val="BEBEBE"/>
              </a:buClr>
              <a:buSzPct val="125000"/>
              <a:buChar char="•"/>
              <a:defRPr>
                <a:solidFill>
                  <a:srgbClr val="A58B13"/>
                </a:solidFill>
              </a:defRPr>
            </a:pPr>
            <a:r>
              <a:rPr dirty="0">
                <a:solidFill>
                  <a:srgbClr val="660066"/>
                </a:solidFill>
              </a:rPr>
              <a:t>STATISTICAL  ANALYSIS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blipFill>
            <a:blip r:embed="rId2"/>
          </a:blipFill>
          <a:effectLst>
            <a:outerShdw blurRad="50800" dist="25400" dir="5400000" rotWithShape="0">
              <a:srgbClr val="000000">
                <a:alpha val="60000"/>
              </a:srgbClr>
            </a:outerShdw>
          </a:effectLst>
        </p:spPr>
        <p:txBody>
          <a:bodyPr/>
          <a:lstStyle>
            <a:lvl1pPr algn="ctr">
              <a:lnSpc>
                <a:spcPct val="100000"/>
              </a:lnSpc>
              <a:defRPr sz="5600" cap="none">
                <a:solidFill>
                  <a:srgbClr val="3D1B53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dirty="0"/>
              <a:t>CONCLUSION</a:t>
            </a:r>
          </a:p>
        </p:txBody>
      </p:sp>
      <p:sp>
        <p:nvSpPr>
          <p:cNvPr id="161" name="Shape 161"/>
          <p:cNvSpPr>
            <a:spLocks noGrp="1"/>
          </p:cNvSpPr>
          <p:nvPr>
            <p:ph type="body" idx="1"/>
          </p:nvPr>
        </p:nvSpPr>
        <p:spPr>
          <a:xfrm>
            <a:off x="304800" y="2666999"/>
            <a:ext cx="11988800" cy="5727701"/>
          </a:xfrm>
          <a:prstGeom prst="rect">
            <a:avLst/>
          </a:prstGeom>
          <a:solidFill>
            <a:schemeClr val="accent6">
              <a:hueOff val="1087097"/>
              <a:satOff val="9152"/>
              <a:lumOff val="-25629"/>
            </a:schemeClr>
          </a:solidFill>
          <a:effectLst>
            <a:outerShdw blurRad="50800" dist="25400" dir="5400000" rotWithShape="0">
              <a:srgbClr val="000000">
                <a:alpha val="60000"/>
              </a:srgbClr>
            </a:outerShdw>
          </a:effectLst>
        </p:spPr>
        <p:txBody>
          <a:bodyPr/>
          <a:lstStyle/>
          <a:p>
            <a:pPr marL="369794" indent="-369794" algn="ctr">
              <a:spcBef>
                <a:spcPts val="0"/>
              </a:spcBef>
              <a:buClr>
                <a:srgbClr val="BEBEBE"/>
              </a:buClr>
              <a:buSzPct val="125000"/>
              <a:buChar char="•"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/>
              <a:t>Mechanisms of citizen engagement </a:t>
            </a:r>
            <a:r>
              <a:rPr lang="es-ES_tradnl" dirty="0" smtClean="0"/>
              <a:t>in </a:t>
            </a:r>
            <a:r>
              <a:rPr lang="es-ES_tradnl" dirty="0" err="1" smtClean="0"/>
              <a:t>an</a:t>
            </a:r>
            <a:r>
              <a:rPr lang="es-ES_tradnl" dirty="0" smtClean="0"/>
              <a:t> </a:t>
            </a:r>
            <a:r>
              <a:rPr lang="es-ES_tradnl" dirty="0" err="1" smtClean="0"/>
              <a:t>ongoing</a:t>
            </a:r>
            <a:r>
              <a:rPr lang="es-ES_tradnl" dirty="0" smtClean="0"/>
              <a:t> </a:t>
            </a:r>
            <a:r>
              <a:rPr lang="es-ES_tradnl" dirty="0" err="1" smtClean="0"/>
              <a:t>process</a:t>
            </a:r>
            <a:r>
              <a:rPr lang="es-ES_tradnl" dirty="0" smtClean="0"/>
              <a:t> </a:t>
            </a:r>
            <a:r>
              <a:rPr dirty="0" smtClean="0"/>
              <a:t>are </a:t>
            </a:r>
            <a:r>
              <a:rPr dirty="0"/>
              <a:t>the only hope for getting enough transparency and </a:t>
            </a:r>
            <a:r>
              <a:rPr dirty="0" smtClean="0"/>
              <a:t>accountability</a:t>
            </a:r>
            <a:endParaRPr lang="es-ES_tradnl" dirty="0" smtClean="0"/>
          </a:p>
          <a:p>
            <a:pPr marL="369794" indent="-369794" algn="ctr">
              <a:spcBef>
                <a:spcPts val="0"/>
              </a:spcBef>
              <a:buClr>
                <a:srgbClr val="BEBEBE"/>
              </a:buClr>
              <a:buSzPct val="125000"/>
              <a:buChar char="•"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  <a:p>
            <a:pPr marL="369794" indent="-369794" algn="ctr">
              <a:spcBef>
                <a:spcPts val="0"/>
              </a:spcBef>
              <a:buClr>
                <a:srgbClr val="BEBEBE"/>
              </a:buClr>
              <a:buSzPct val="125000"/>
              <a:buChar char="•"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/>
              <a:t>Education for political parties on their candidates in terms of values and </a:t>
            </a:r>
            <a:r>
              <a:rPr dirty="0" smtClean="0"/>
              <a:t>ethics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paramount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overcome</a:t>
            </a:r>
            <a:r>
              <a:rPr lang="es-ES_tradnl" dirty="0" smtClean="0"/>
              <a:t> </a:t>
            </a:r>
            <a:r>
              <a:rPr lang="es-ES_tradnl" dirty="0" err="1" smtClean="0"/>
              <a:t>corruption</a:t>
            </a:r>
            <a:endParaRPr lang="es-ES_tradnl" dirty="0" smtClean="0"/>
          </a:p>
          <a:p>
            <a:pPr marL="369794" indent="-369794" algn="ctr">
              <a:spcBef>
                <a:spcPts val="0"/>
              </a:spcBef>
              <a:buClr>
                <a:srgbClr val="BEBEBE"/>
              </a:buClr>
              <a:buSzPct val="125000"/>
              <a:buChar char="•"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  <a:p>
            <a:pPr marL="369794" indent="-369794" algn="ctr">
              <a:spcBef>
                <a:spcPts val="0"/>
              </a:spcBef>
              <a:buClr>
                <a:srgbClr val="BEBEBE"/>
              </a:buClr>
              <a:buSzPct val="125000"/>
              <a:buChar char="•"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dirty="0"/>
              <a:t>Complicity and engagement from civil servants to provide secretive  information.</a:t>
            </a:r>
          </a:p>
          <a:p>
            <a:pPr marL="0" indent="0" algn="ctr"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i="1" dirty="0" err="1" smtClean="0">
                <a:solidFill>
                  <a:srgbClr val="660066"/>
                </a:solidFill>
              </a:rPr>
              <a:t>Thank</a:t>
            </a:r>
            <a:r>
              <a:rPr lang="es-ES" sz="4400" i="1" dirty="0" smtClean="0">
                <a:solidFill>
                  <a:srgbClr val="660066"/>
                </a:solidFill>
              </a:rPr>
              <a:t> </a:t>
            </a:r>
            <a:r>
              <a:rPr lang="es-ES" sz="4400" i="1" dirty="0" err="1" smtClean="0">
                <a:solidFill>
                  <a:srgbClr val="660066"/>
                </a:solidFill>
              </a:rPr>
              <a:t>you</a:t>
            </a:r>
            <a:r>
              <a:rPr lang="es-ES" sz="4400" i="1" dirty="0" smtClean="0">
                <a:solidFill>
                  <a:srgbClr val="660066"/>
                </a:solidFill>
              </a:rPr>
              <a:t> </a:t>
            </a:r>
            <a:r>
              <a:rPr lang="es-ES" sz="4400" i="1" dirty="0" err="1" smtClean="0">
                <a:solidFill>
                  <a:srgbClr val="660066"/>
                </a:solidFill>
              </a:rPr>
              <a:t>for</a:t>
            </a:r>
            <a:r>
              <a:rPr lang="es-ES" sz="4400" i="1" dirty="0" smtClean="0">
                <a:solidFill>
                  <a:srgbClr val="660066"/>
                </a:solidFill>
              </a:rPr>
              <a:t> </a:t>
            </a:r>
            <a:r>
              <a:rPr lang="es-ES" sz="4400" i="1" dirty="0" err="1" smtClean="0">
                <a:solidFill>
                  <a:srgbClr val="660066"/>
                </a:solidFill>
              </a:rPr>
              <a:t>your</a:t>
            </a:r>
            <a:r>
              <a:rPr lang="es-ES" sz="4400" i="1" dirty="0" smtClean="0">
                <a:solidFill>
                  <a:srgbClr val="660066"/>
                </a:solidFill>
              </a:rPr>
              <a:t> time and </a:t>
            </a:r>
            <a:r>
              <a:rPr lang="es-ES" sz="4400" i="1" dirty="0" err="1" smtClean="0">
                <a:solidFill>
                  <a:srgbClr val="660066"/>
                </a:solidFill>
              </a:rPr>
              <a:t>dedication</a:t>
            </a:r>
            <a:r>
              <a:rPr lang="es-ES" sz="4400" i="1" dirty="0" smtClean="0">
                <a:solidFill>
                  <a:srgbClr val="660066"/>
                </a:solidFill>
              </a:rPr>
              <a:t>.</a:t>
            </a:r>
          </a:p>
          <a:p>
            <a:pPr marL="0" indent="0" algn="r">
              <a:buNone/>
            </a:pPr>
            <a:r>
              <a:rPr lang="es-ES" sz="3600" i="1" dirty="0" err="1" smtClean="0">
                <a:solidFill>
                  <a:srgbClr val="660066"/>
                </a:solidFill>
              </a:rPr>
              <a:t>Best</a:t>
            </a:r>
            <a:r>
              <a:rPr lang="es-ES" sz="3600" i="1" dirty="0" smtClean="0">
                <a:solidFill>
                  <a:srgbClr val="660066"/>
                </a:solidFill>
              </a:rPr>
              <a:t>,</a:t>
            </a:r>
          </a:p>
          <a:p>
            <a:pPr marL="0" indent="0" algn="r">
              <a:buNone/>
            </a:pPr>
            <a:r>
              <a:rPr lang="es-ES" sz="3600" i="1" dirty="0" smtClean="0">
                <a:solidFill>
                  <a:srgbClr val="660066"/>
                </a:solidFill>
              </a:rPr>
              <a:t>Mar </a:t>
            </a:r>
            <a:r>
              <a:rPr lang="es-ES" sz="3600" i="1" dirty="0" err="1" smtClean="0">
                <a:solidFill>
                  <a:srgbClr val="660066"/>
                </a:solidFill>
              </a:rPr>
              <a:t>Introini</a:t>
            </a:r>
            <a:endParaRPr lang="es-ES" sz="3600" i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3">
  <a:themeElements>
    <a:clrScheme name="New_Template3">
      <a:dk1>
        <a:srgbClr val="606060"/>
      </a:dk1>
      <a:lt1>
        <a:srgbClr val="006060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3">
      <a:majorFont>
        <a:latin typeface="Gill Sans Light"/>
        <a:ea typeface="Gill Sans Light"/>
        <a:cs typeface="Gill Sans Light"/>
      </a:majorFont>
      <a:minorFont>
        <a:latin typeface="Gill Sans"/>
        <a:ea typeface="Gill Sans"/>
        <a:cs typeface="Gill Sans"/>
      </a:minorFont>
    </a:fontScheme>
    <a:fmtScheme name="New_Templat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6F6A5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60606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3">
  <a:themeElements>
    <a:clrScheme name="New_Template3">
      <a:dk1>
        <a:srgbClr val="000000"/>
      </a:dk1>
      <a:lt1>
        <a:srgbClr val="FFFFFF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3">
      <a:majorFont>
        <a:latin typeface="Gill Sans Light"/>
        <a:ea typeface="Gill Sans Light"/>
        <a:cs typeface="Gill Sans Light"/>
      </a:majorFont>
      <a:minorFont>
        <a:latin typeface="Gill Sans"/>
        <a:ea typeface="Gill Sans"/>
        <a:cs typeface="Gill Sans"/>
      </a:minorFont>
    </a:fontScheme>
    <a:fmtScheme name="New_Templat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6F6A5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60606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485</Words>
  <Application>Microsoft Macintosh PowerPoint</Application>
  <PresentationFormat>Personalizado</PresentationFormat>
  <Paragraphs>57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New_Template3</vt:lpstr>
      <vt:lpstr>Presentación de PowerPoint</vt:lpstr>
      <vt:lpstr>CORRUPTION IN SPAIN</vt:lpstr>
      <vt:lpstr>the wall</vt:lpstr>
      <vt:lpstr>WHO</vt:lpstr>
      <vt:lpstr>HOW</vt:lpstr>
      <vt:lpstr>WHAT</vt:lpstr>
      <vt:lpstr>HOW DOES IT WORK</vt:lpstr>
      <vt:lpstr> RISKS</vt:lpstr>
      <vt:lpstr>OPPORTUNITIES</vt:lpstr>
      <vt:lpstr>INDICATORS </vt:lpstr>
      <vt:lpstr>CONCLUSION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 INTROINI</cp:lastModifiedBy>
  <cp:revision>25</cp:revision>
  <dcterms:modified xsi:type="dcterms:W3CDTF">2016-03-01T19:59:43Z</dcterms:modified>
</cp:coreProperties>
</file>