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10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12/02/15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4480855"/>
          </a:xfrm>
        </p:spPr>
        <p:txBody>
          <a:bodyPr/>
          <a:lstStyle/>
          <a:p>
            <a:r>
              <a:rPr lang="es-ES" dirty="0" smtClean="0"/>
              <a:t>GLOBAL INTERACTIVE SYSTEM</a:t>
            </a:r>
            <a:br>
              <a:rPr lang="es-ES" dirty="0" smtClean="0"/>
            </a:br>
            <a:r>
              <a:rPr lang="es-ES" sz="2400" dirty="0" smtClean="0"/>
              <a:t>on CLIMATE CHANGE CRISIS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710188"/>
            <a:ext cx="6400800" cy="1358370"/>
          </a:xfrm>
        </p:spPr>
        <p:txBody>
          <a:bodyPr>
            <a:normAutofit/>
          </a:bodyPr>
          <a:lstStyle/>
          <a:p>
            <a:r>
              <a:rPr lang="es-ES" i="1" dirty="0" smtClean="0"/>
              <a:t>María Mercedes Introini</a:t>
            </a:r>
          </a:p>
          <a:p>
            <a:r>
              <a:rPr lang="es-ES" i="1" dirty="0" smtClean="0"/>
              <a:t>Octubre 2011</a:t>
            </a:r>
            <a:endParaRPr lang="es-ES" i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200" y="2702854"/>
            <a:ext cx="2540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2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3600" b="1" cap="all" dirty="0" smtClean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Political will: </a:t>
            </a:r>
            <a:br>
              <a:rPr lang="en-US" sz="3600" b="1" cap="all" dirty="0" smtClean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sz="3600" b="1" cap="all" dirty="0" smtClean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slow down and stagnation</a:t>
            </a:r>
            <a:endParaRPr lang="en-US" sz="3600" b="1" cap="all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dirty="0" smtClean="0"/>
          </a:p>
          <a:p>
            <a:r>
              <a:rPr lang="en-US" dirty="0" smtClean="0"/>
              <a:t>Increase GHG emissions of 70% between 1970 and 2004</a:t>
            </a:r>
          </a:p>
          <a:p>
            <a:r>
              <a:rPr lang="en-US" dirty="0" smtClean="0"/>
              <a:t>2.4% increase of emissions in 2010, which follows a 7% drop in 2009 (E.U.)</a:t>
            </a:r>
          </a:p>
          <a:p>
            <a:r>
              <a:rPr lang="en-US" dirty="0" smtClean="0"/>
              <a:t>Failure of COP 15 Copenhagen and COP16 Cancun.</a:t>
            </a:r>
          </a:p>
          <a:p>
            <a:r>
              <a:rPr lang="en-US" dirty="0" smtClean="0"/>
              <a:t>Pressures from US and Europe, despite dissent from developing countries.</a:t>
            </a:r>
          </a:p>
          <a:p>
            <a:endParaRPr lang="en-U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02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Big international structures without vision and leadership.</a:t>
            </a:r>
          </a:p>
          <a:p>
            <a:r>
              <a:rPr lang="en-US" dirty="0" smtClean="0"/>
              <a:t>Lack of political will and effective performance from policymakers.</a:t>
            </a:r>
          </a:p>
          <a:p>
            <a:r>
              <a:rPr lang="en-US" dirty="0" smtClean="0"/>
              <a:t>Fragmentation of resources.</a:t>
            </a:r>
          </a:p>
          <a:p>
            <a:r>
              <a:rPr lang="en-US" dirty="0" smtClean="0"/>
              <a:t>Lack of information. </a:t>
            </a:r>
          </a:p>
          <a:p>
            <a:r>
              <a:rPr lang="en-US" dirty="0" smtClean="0"/>
              <a:t>Overlapped of efforts.</a:t>
            </a:r>
          </a:p>
          <a:p>
            <a:r>
              <a:rPr lang="en-US" dirty="0" smtClean="0"/>
              <a:t>Inconsistencies in the use of tools.</a:t>
            </a:r>
          </a:p>
          <a:p>
            <a:r>
              <a:rPr lang="en-US" dirty="0" smtClean="0"/>
              <a:t>No access to Internet for many countries (LDC´s)</a:t>
            </a:r>
          </a:p>
          <a:p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6382713" y="7876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10" y="0"/>
            <a:ext cx="1710690" cy="17799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/>
          <p:cNvSpPr txBox="1"/>
          <p:nvPr/>
        </p:nvSpPr>
        <p:spPr>
          <a:xfrm>
            <a:off x="819946" y="326010"/>
            <a:ext cx="556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EFECTIVENESS &amp; UNION</a:t>
            </a:r>
            <a:b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VS</a:t>
            </a:r>
            <a:b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STAGANATION &amp; LACK OF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</a:rPr>
              <a:t>VISION</a:t>
            </a:r>
            <a:endParaRPr lang="es-E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01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 smtClean="0">
                <a:solidFill>
                  <a:srgbClr val="E46C0A"/>
                </a:solidFill>
              </a:rPr>
              <a:t>Global interactive system</a:t>
            </a:r>
            <a:endParaRPr lang="es-ES" b="1" i="1" dirty="0">
              <a:solidFill>
                <a:srgbClr val="E46C0A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E46C0A"/>
                </a:solidFill>
              </a:rPr>
              <a:t>First stage</a:t>
            </a:r>
            <a:endParaRPr lang="es-ES" dirty="0">
              <a:solidFill>
                <a:srgbClr val="E46C0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 smtClean="0"/>
              <a:t>A total clutch with UNFCCC infrastructure.</a:t>
            </a:r>
          </a:p>
          <a:p>
            <a:r>
              <a:rPr lang="en-US" dirty="0" smtClean="0"/>
              <a:t> Facilitators per region and language.</a:t>
            </a:r>
          </a:p>
          <a:p>
            <a:r>
              <a:rPr lang="en-US" dirty="0" smtClean="0"/>
              <a:t>Direct contact by traditional ways for countries that do not have access to Internet.</a:t>
            </a:r>
          </a:p>
          <a:p>
            <a:r>
              <a:rPr lang="en-US" dirty="0" smtClean="0"/>
              <a:t>Coordination and responsibility of the reliability of the information: DNA´s</a:t>
            </a:r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E46C0A"/>
                </a:solidFill>
              </a:rPr>
              <a:t>Second stage</a:t>
            </a:r>
            <a:endParaRPr lang="es-ES" dirty="0">
              <a:solidFill>
                <a:srgbClr val="E46C0A"/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 smtClean="0"/>
              <a:t>Ownership of international community </a:t>
            </a:r>
          </a:p>
          <a:p>
            <a:r>
              <a:rPr lang="en-US" dirty="0" smtClean="0"/>
              <a:t>The same structure but without the rigidity that an international organization represents. Working by “their own”.</a:t>
            </a:r>
          </a:p>
          <a:p>
            <a:r>
              <a:rPr lang="en-US" dirty="0" smtClean="0"/>
              <a:t>Fluid and friendly-used platform.</a:t>
            </a:r>
          </a:p>
          <a:p>
            <a:r>
              <a:rPr lang="en-US" dirty="0" smtClean="0"/>
              <a:t>DNA´s: key actors on coordination and supervision.</a:t>
            </a:r>
          </a:p>
          <a:p>
            <a:endParaRPr lang="en-U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9612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SWOT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8355036"/>
              </p:ext>
            </p:extLst>
          </p:nvPr>
        </p:nvGraphicFramePr>
        <p:xfrm>
          <a:off x="1" y="146521"/>
          <a:ext cx="9144000" cy="71155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80059"/>
                <a:gridCol w="4663941"/>
              </a:tblGrid>
              <a:tr h="3732279">
                <a:tc>
                  <a:txBody>
                    <a:bodyPr/>
                    <a:lstStyle/>
                    <a:p>
                      <a:r>
                        <a:rPr lang="en-US" sz="1800" b="1" i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Strengths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Interaction: public organizations - private investors and civil society.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Immediate access to the latest updates on tools and resources.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 communication 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Worldwide impact.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Concentration of information in one place.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platform 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countries progress on their efforts against climate crisis.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dirty="0" smtClean="0"/>
                        <a:t>Friendly-use platform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Threats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Political influence from IPCCC and the own UNFCCC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of approval of this system in itself.</a:t>
                      </a:r>
                      <a:endParaRPr lang="es-ES_tradn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dirty="0"/>
                    </a:p>
                  </a:txBody>
                  <a:tcPr>
                    <a:cell3D prstMaterial="dkEdge">
                      <a:bevel w="139700" prst="cross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172437">
                <a:tc>
                  <a:txBody>
                    <a:bodyPr/>
                    <a:lstStyle/>
                    <a:p>
                      <a:r>
                        <a:rPr lang="en-US" sz="1800" b="1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Opportunities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 from international negotiations.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 through the UNFCCC platform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and standardized information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 the role of the DNA of each country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 capacity building.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Parallels among different regions and countries.</a:t>
                      </a: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Helps policymakers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their decisions.</a:t>
                      </a:r>
                    </a:p>
                    <a:p>
                      <a:pPr lvl="0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Involvement of NGO´s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Weakness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_trad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LDC Countries with no access to Internet</a:t>
                      </a:r>
                      <a:r>
                        <a:rPr lang="es-ES_tradnl" dirty="0" smtClean="0">
                          <a:effectLst/>
                        </a:rPr>
                        <a:t> </a:t>
                      </a:r>
                    </a:p>
                    <a:p>
                      <a:r>
                        <a:rPr lang="es-ES_tradnl" dirty="0" smtClean="0">
                          <a:effectLst/>
                        </a:rPr>
                        <a:t>Lack of a common process for monitoring of progress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127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E46C0A"/>
                </a:solidFill>
              </a:rPr>
              <a:t>CONCL</a:t>
            </a:r>
            <a:r>
              <a:rPr lang="es-ES" dirty="0" smtClean="0"/>
              <a:t>USIONS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600200"/>
            <a:ext cx="8562655" cy="5257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Change on habits and general culture on  consumption, business and public policies is urgently need.</a:t>
            </a:r>
          </a:p>
          <a:p>
            <a:pPr algn="just"/>
            <a:r>
              <a:rPr lang="en-US" dirty="0" smtClean="0"/>
              <a:t>Integrate principles of sustainable development into country policies and programs, under Goal 7 of MDG.</a:t>
            </a:r>
          </a:p>
          <a:p>
            <a:pPr algn="just"/>
            <a:r>
              <a:rPr lang="en-US" dirty="0" smtClean="0"/>
              <a:t>Strength the role and capacity building of DNA´s.</a:t>
            </a:r>
          </a:p>
          <a:p>
            <a:pPr algn="just"/>
            <a:r>
              <a:rPr lang="en-US" dirty="0" smtClean="0"/>
              <a:t>Less dependence on international structures.</a:t>
            </a:r>
          </a:p>
          <a:p>
            <a:pPr algn="just"/>
            <a:r>
              <a:rPr lang="en-US" dirty="0" smtClean="0"/>
              <a:t>Active platform: knowledge and experience sharing and tools.</a:t>
            </a:r>
          </a:p>
          <a:p>
            <a:pPr algn="just"/>
            <a:r>
              <a:rPr lang="en-US" dirty="0" smtClean="0"/>
              <a:t>Exists beyond Kyoto protocol´s future and international negotiations.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582056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Neg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Negro .thmx</Template>
  <TotalTime>200</TotalTime>
  <Words>283</Words>
  <Application>Microsoft Macintosh PowerPoint</Application>
  <PresentationFormat>Presentación en pantalla (4:3)</PresentationFormat>
  <Paragraphs>67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Negro</vt:lpstr>
      <vt:lpstr>GLOBAL INTERACTIVE SYSTEM on CLIMATE CHANGE CRISIS</vt:lpstr>
      <vt:lpstr>Political will:  slow down and stagnation</vt:lpstr>
      <vt:lpstr> </vt:lpstr>
      <vt:lpstr>Global interactive system</vt:lpstr>
      <vt:lpstr>SWOT</vt:lpstr>
      <vt:lpstr>CONCLUSIONS</vt:lpstr>
    </vt:vector>
  </TitlesOfParts>
  <Company>Introini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INTERACTIVE SYSTEM on CLIMATE CHANGE CRISIS</dc:title>
  <dc:creator>María Mercedes Introini</dc:creator>
  <cp:lastModifiedBy>María Mercedes Introini</cp:lastModifiedBy>
  <cp:revision>24</cp:revision>
  <dcterms:created xsi:type="dcterms:W3CDTF">2011-10-25T10:59:45Z</dcterms:created>
  <dcterms:modified xsi:type="dcterms:W3CDTF">2015-02-12T09:18:32Z</dcterms:modified>
</cp:coreProperties>
</file>